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4" r:id="rId1"/>
  </p:sldMasterIdLst>
  <p:notesMasterIdLst>
    <p:notesMasterId r:id="rId15"/>
  </p:notesMasterIdLst>
  <p:handoutMasterIdLst>
    <p:handoutMasterId r:id="rId16"/>
  </p:handoutMasterIdLst>
  <p:sldIdLst>
    <p:sldId id="400" r:id="rId2"/>
    <p:sldId id="419" r:id="rId3"/>
    <p:sldId id="443" r:id="rId4"/>
    <p:sldId id="435" r:id="rId5"/>
    <p:sldId id="436" r:id="rId6"/>
    <p:sldId id="437" r:id="rId7"/>
    <p:sldId id="438" r:id="rId8"/>
    <p:sldId id="439" r:id="rId9"/>
    <p:sldId id="444" r:id="rId10"/>
    <p:sldId id="440" r:id="rId11"/>
    <p:sldId id="441" r:id="rId12"/>
    <p:sldId id="432" r:id="rId13"/>
    <p:sldId id="43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CE5E0"/>
    <a:srgbClr val="002060"/>
    <a:srgbClr val="7E0000"/>
    <a:srgbClr val="E6D2D8"/>
    <a:srgbClr val="C89EAB"/>
    <a:srgbClr val="E9CDDA"/>
    <a:srgbClr val="E0D5CE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3896" autoAdjust="0"/>
  </p:normalViewPr>
  <p:slideViewPr>
    <p:cSldViewPr>
      <p:cViewPr varScale="1">
        <p:scale>
          <a:sx n="86" d="100"/>
          <a:sy n="86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F93983-FA05-4B8F-857A-B2A106D9C37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3C782A-B29C-4CE6-8119-028AD48DB50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usinessblog.winweb.com/wp-content/uploads/2010/06/BK.jpg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hyperlink" Target="http://logos-plus.narod.ru/docs1.jpg" TargetMode="Externa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70 из 7907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291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7" descr="http://www.mamazone.pl/media/62521/d%C5%82ugi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936"/>
          <a:stretch>
            <a:fillRect/>
          </a:stretch>
        </p:blipFill>
        <p:spPr bwMode="auto">
          <a:xfrm>
            <a:off x="4286250" y="785813"/>
            <a:ext cx="30003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5" descr="Картинка 42 из 102153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25" y="3143250"/>
            <a:ext cx="2286000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6"/>
          <p:cNvGrpSpPr>
            <a:grpSpLocks/>
          </p:cNvGrpSpPr>
          <p:nvPr userDrawn="1"/>
        </p:nvGrpSpPr>
        <p:grpSpPr bwMode="auto">
          <a:xfrm>
            <a:off x="7215188" y="142875"/>
            <a:ext cx="1714500" cy="714375"/>
            <a:chOff x="2712" y="3678"/>
            <a:chExt cx="683" cy="278"/>
          </a:xfrm>
        </p:grpSpPr>
        <p:sp>
          <p:nvSpPr>
            <p:cNvPr id="8" name="Text Box 14"/>
            <p:cNvSpPr txBox="1">
              <a:spLocks noChangeArrowheads="1"/>
            </p:cNvSpPr>
            <p:nvPr/>
          </p:nvSpPr>
          <p:spPr bwMode="gray">
            <a:xfrm>
              <a:off x="2712" y="3789"/>
              <a:ext cx="683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+mn-cs"/>
                </a:rPr>
                <a:t>Аттестация</a:t>
              </a:r>
              <a:endParaRPr lang="en-US" sz="2000" b="1" dirty="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9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0" name="Rectangle 20"/>
          <p:cNvSpPr>
            <a:spLocks noChangeArrowheads="1"/>
          </p:cNvSpPr>
          <p:nvPr userDrawn="1"/>
        </p:nvSpPr>
        <p:spPr bwMode="gray">
          <a:xfrm>
            <a:off x="214313" y="3714750"/>
            <a:ext cx="3929062" cy="1214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05F88-E757-4EFB-BDF8-FF70DF9CBFA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A9DA6-F139-4288-8C51-C87D762C6C9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4BAD8-F627-4C4C-80E0-B3C13FD02E4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/>
          <p:cNvSpPr txBox="1">
            <a:spLocks noChangeArrowheads="1"/>
          </p:cNvSpPr>
          <p:nvPr userDrawn="1"/>
        </p:nvSpPr>
        <p:spPr bwMode="black">
          <a:xfrm>
            <a:off x="214313" y="142875"/>
            <a:ext cx="8643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i="1" smtClean="0">
                <a:solidFill>
                  <a:srgbClr val="602A43"/>
                </a:solidFill>
                <a:cs typeface="Arial" panose="020B0604020202020204" pitchFamily="34" charset="0"/>
              </a:rPr>
              <a:t>Министерство образования Московской области</a:t>
            </a:r>
          </a:p>
          <a:p>
            <a:pPr algn="ctr" eaLnBrk="1" hangingPunct="1">
              <a:defRPr/>
            </a:pPr>
            <a:r>
              <a:rPr lang="ru-RU" altLang="ru-RU" sz="2400" b="1" i="1" smtClean="0">
                <a:solidFill>
                  <a:srgbClr val="8F4064"/>
                </a:solidFill>
                <a:cs typeface="Arial" panose="020B0604020202020204" pitchFamily="34" charset="0"/>
              </a:rPr>
              <a:t>ГОУ Педагогическая академия</a:t>
            </a:r>
            <a:endParaRPr lang="en-US" altLang="ru-RU" sz="2400" b="1" i="1" smtClean="0">
              <a:solidFill>
                <a:srgbClr val="8F4064"/>
              </a:solidFill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EB229-A012-41E8-B77B-40CCBAB2941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7D470-8AC2-4BE1-9A50-01651BD3E79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6E646-3223-49EB-8455-CFF6910D943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57423-A2C2-40F8-9CCF-2EA9A5BD7CA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E9953-DD30-4443-BAB1-D8AB21074CA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9D86B-7C33-4091-98E8-5A9FF917B4E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759EA-9C18-427D-B740-089EFC4AC92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2959D-89A8-41D0-8AC5-E3917EFC2ED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41F4C-8D41-4162-BC1F-EEE84A42E85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D19A19-2743-4467-BF0D-79035A71904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6" r:id="rId2"/>
    <p:sldLayoutId id="2147484125" r:id="rId3"/>
    <p:sldLayoutId id="2147484124" r:id="rId4"/>
    <p:sldLayoutId id="2147484123" r:id="rId5"/>
    <p:sldLayoutId id="2147484122" r:id="rId6"/>
    <p:sldLayoutId id="2147484121" r:id="rId7"/>
    <p:sldLayoutId id="2147484120" r:id="rId8"/>
    <p:sldLayoutId id="2147484119" r:id="rId9"/>
    <p:sldLayoutId id="2147484118" r:id="rId10"/>
    <p:sldLayoutId id="2147484117" r:id="rId11"/>
    <p:sldLayoutId id="2147484128" r:id="rId12"/>
  </p:sldLayoutIdLst>
  <p:transition spd="med">
    <p:pull dir="r"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pic>
        <p:nvPicPr>
          <p:cNvPr id="16386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57175"/>
            <a:ext cx="9001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179388" y="5229225"/>
            <a:ext cx="4224337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>
                <a:solidFill>
                  <a:srgbClr val="002060"/>
                </a:solidFill>
              </a:rPr>
              <a:t>ГБОУ ИРО Краснодарского края</a:t>
            </a:r>
          </a:p>
          <a:p>
            <a:pPr eaLnBrk="0" hangingPunct="0"/>
            <a:r>
              <a:rPr lang="en-US" altLang="ru-RU">
                <a:solidFill>
                  <a:srgbClr val="002060"/>
                </a:solidFill>
              </a:rPr>
              <a:t>www.iro23.ru</a:t>
            </a:r>
            <a:endParaRPr lang="ru-RU" altLang="ru-RU">
              <a:solidFill>
                <a:srgbClr val="002060"/>
              </a:solidFill>
            </a:endParaRPr>
          </a:p>
          <a:p>
            <a:pPr eaLnBrk="0" hangingPunct="0"/>
            <a:r>
              <a:rPr lang="en-US" altLang="ru-RU">
                <a:solidFill>
                  <a:srgbClr val="002060"/>
                </a:solidFill>
              </a:rPr>
              <a:t>e-mail: post@iro23.ru               </a:t>
            </a:r>
            <a:endParaRPr lang="ru-RU" altLang="ru-RU">
              <a:solidFill>
                <a:srgbClr val="002060"/>
              </a:solidFill>
            </a:endParaRPr>
          </a:p>
          <a:p>
            <a:pPr eaLnBrk="0" hangingPunct="0"/>
            <a:r>
              <a:rPr lang="ru-RU" altLang="ru-RU">
                <a:solidFill>
                  <a:srgbClr val="002060"/>
                </a:solidFill>
              </a:rPr>
              <a:t>тел.: +7 (861) 232-85-78</a:t>
            </a:r>
            <a:endParaRPr lang="en-US" altLang="ru-RU">
              <a:solidFill>
                <a:srgbClr val="002060"/>
              </a:solidFill>
            </a:endParaRPr>
          </a:p>
          <a:p>
            <a:pPr eaLnBrk="0" hangingPunct="0"/>
            <a:endParaRPr lang="en-US" altLang="ru-RU" sz="100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152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203848" y="3438292"/>
            <a:ext cx="6471727" cy="3882123"/>
          </a:xfrm>
          <a:prstGeom prst="rect">
            <a:avLst/>
          </a:prstGeom>
          <a:noFill/>
          <a:ln>
            <a:noFill/>
          </a:ln>
          <a:effectLst>
            <a:reflection stA="99000" endPos="0" dist="50800" dir="5400000" sy="-100000" algn="bl" rotWithShape="0"/>
            <a:softEdge rad="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390525" y="2125663"/>
            <a:ext cx="8351838" cy="20272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</a:rPr>
              <a:t>Аттестации педагогических работников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</a:rPr>
              <a:t>в целях подтверждения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</a:rPr>
              <a:t>соответствия занимаемой должности</a:t>
            </a:r>
          </a:p>
        </p:txBody>
      </p:sp>
      <p:sp>
        <p:nvSpPr>
          <p:cNvPr id="16391" name="Прямоугольник 3"/>
          <p:cNvSpPr>
            <a:spLocks noChangeArrowheads="1"/>
          </p:cNvSpPr>
          <p:nvPr/>
        </p:nvSpPr>
        <p:spPr bwMode="auto">
          <a:xfrm>
            <a:off x="4419600" y="5229225"/>
            <a:ext cx="448786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altLang="ru-RU">
                <a:solidFill>
                  <a:srgbClr val="002060"/>
                </a:solidFill>
              </a:rPr>
              <a:t>Отдел сопровождения процедуры аттестации педагогических работников</a:t>
            </a:r>
          </a:p>
          <a:p>
            <a:pPr algn="r" eaLnBrk="0" hangingPunct="0"/>
            <a:r>
              <a:rPr lang="en-US" altLang="ru-RU">
                <a:solidFill>
                  <a:srgbClr val="002060"/>
                </a:solidFill>
              </a:rPr>
              <a:t>e-mail: oa@iro23.ru               </a:t>
            </a:r>
            <a:endParaRPr lang="ru-RU" altLang="ru-RU">
              <a:solidFill>
                <a:srgbClr val="002060"/>
              </a:solidFill>
            </a:endParaRPr>
          </a:p>
          <a:p>
            <a:pPr algn="r" eaLnBrk="0" hangingPunct="0"/>
            <a:r>
              <a:rPr lang="ru-RU" altLang="ru-RU">
                <a:solidFill>
                  <a:srgbClr val="002060"/>
                </a:solidFill>
              </a:rPr>
              <a:t>тел.: +7 (861) 232-</a:t>
            </a:r>
            <a:r>
              <a:rPr lang="en-US" altLang="ru-RU">
                <a:solidFill>
                  <a:srgbClr val="002060"/>
                </a:solidFill>
              </a:rPr>
              <a:t>17</a:t>
            </a:r>
            <a:r>
              <a:rPr lang="ru-RU" altLang="ru-RU">
                <a:solidFill>
                  <a:srgbClr val="002060"/>
                </a:solidFill>
              </a:rPr>
              <a:t>-</a:t>
            </a:r>
            <a:r>
              <a:rPr lang="en-US" altLang="ru-RU">
                <a:solidFill>
                  <a:srgbClr val="002060"/>
                </a:solidFill>
              </a:rPr>
              <a:t>09</a:t>
            </a:r>
          </a:p>
          <a:p>
            <a:pPr eaLnBrk="0" hangingPunct="0"/>
            <a:endParaRPr lang="en-US" altLang="ru-RU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занимаемой должности</a:t>
            </a:r>
          </a:p>
        </p:txBody>
      </p:sp>
      <p:pic>
        <p:nvPicPr>
          <p:cNvPr id="25603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374775"/>
            <a:ext cx="8640762" cy="685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Организация и проведение аттестации в образовательной организации</a:t>
            </a:r>
          </a:p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79388" y="2328863"/>
            <a:ext cx="8640762" cy="1116012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dirty="0"/>
              <a:t>4. </a:t>
            </a:r>
            <a:r>
              <a:rPr lang="ru-RU" sz="2400" u="sng" dirty="0"/>
              <a:t>Протокол заседания аттестационной комиссии 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подписывает председатель, заместитель, секретарь, члены комиссии. 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Хранится с представлениями у работодателя.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179388" y="3830638"/>
            <a:ext cx="6408737" cy="1758950"/>
          </a:xfrm>
          <a:prstGeom prst="downArrow">
            <a:avLst>
              <a:gd name="adj1" fmla="val 90488"/>
              <a:gd name="adj2" fmla="val 518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endParaRPr lang="ru-RU" b="1" u="sng" dirty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endParaRPr lang="ru-RU" b="1" u="sng" dirty="0">
              <a:solidFill>
                <a:srgbClr val="C00000"/>
              </a:solidFill>
            </a:endParaRPr>
          </a:p>
          <a:p>
            <a:pPr algn="ctr" eaLnBrk="0" hangingPunct="0">
              <a:defRPr/>
            </a:pPr>
            <a:r>
              <a:rPr lang="ru-RU" b="1" u="sng" dirty="0">
                <a:solidFill>
                  <a:srgbClr val="C00000"/>
                </a:solidFill>
              </a:rPr>
              <a:t>Выписка из протокола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chemeClr val="tx1"/>
                </a:solidFill>
              </a:rPr>
              <a:t>составляется секретарем комиссии не позднее 2 рабочих дней со дня аттестации: ФИО, должность, дата заседания, результаты голосования, решение</a:t>
            </a:r>
          </a:p>
          <a:p>
            <a:pPr algn="ctr" eaLnBrk="0" hangingPunct="0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719138" y="5732463"/>
            <a:ext cx="5400675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b="1" u="sng" dirty="0">
                <a:solidFill>
                  <a:srgbClr val="C00000"/>
                </a:solidFill>
                <a:latin typeface="Calibri" panose="020F0502020204030204"/>
                <a:cs typeface="+mn-cs"/>
              </a:rPr>
              <a:t>Хранится в личном деле педагогического работника</a:t>
            </a:r>
          </a:p>
        </p:txBody>
      </p:sp>
      <p:sp>
        <p:nvSpPr>
          <p:cNvPr id="6" name="Выноска 1 5"/>
          <p:cNvSpPr/>
          <p:nvPr/>
        </p:nvSpPr>
        <p:spPr>
          <a:xfrm>
            <a:off x="6988175" y="3663950"/>
            <a:ext cx="2016125" cy="1624013"/>
          </a:xfrm>
          <a:prstGeom prst="borderCallout1">
            <a:avLst>
              <a:gd name="adj1" fmla="val 40170"/>
              <a:gd name="adj2" fmla="val -2549"/>
              <a:gd name="adj3" fmla="val 22405"/>
              <a:gd name="adj4" fmla="val -320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C00000"/>
                </a:solidFill>
              </a:rPr>
              <a:t>Познакомить педагога под роспись в течение 3 рабочих дней после составления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занимаемой должности</a:t>
            </a:r>
          </a:p>
        </p:txBody>
      </p:sp>
      <p:pic>
        <p:nvPicPr>
          <p:cNvPr id="26627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374775"/>
            <a:ext cx="8640762" cy="685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Организация и проведение аттестации в образовательной организации</a:t>
            </a:r>
          </a:p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574675" y="4829175"/>
            <a:ext cx="7416800" cy="471488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dirty="0"/>
              <a:t>4. </a:t>
            </a:r>
            <a:r>
              <a:rPr lang="ru-RU" sz="2400" dirty="0"/>
              <a:t>Протокол заседания аттестационной комиссии 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515938" y="2371725"/>
            <a:ext cx="7585075" cy="4556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rabicPeriod"/>
              <a:defRPr/>
            </a:pPr>
            <a:r>
              <a:rPr lang="ru-RU" sz="2400" dirty="0"/>
              <a:t>Приказ о создании аттестационной комиссии ОО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554038" y="3211513"/>
            <a:ext cx="7546975" cy="4683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400" dirty="0"/>
              <a:t>2. Приказ о проведении аттестации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554038" y="3967163"/>
            <a:ext cx="7466012" cy="520700"/>
          </a:xfrm>
          <a:prstGeom prst="roundRect">
            <a:avLst>
              <a:gd name="adj" fmla="val 4093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400" dirty="0"/>
              <a:t>3. </a:t>
            </a:r>
            <a:r>
              <a:rPr lang="ru-RU" sz="2400"/>
              <a:t>Представление</a:t>
            </a:r>
            <a:endParaRPr lang="ru-RU" sz="2000" dirty="0"/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gray">
          <a:xfrm>
            <a:off x="601663" y="5727700"/>
            <a:ext cx="7418387" cy="509588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dirty="0"/>
              <a:t>5. </a:t>
            </a:r>
            <a:r>
              <a:rPr lang="ru-RU" sz="2400" dirty="0"/>
              <a:t>Выписка из протокола в личном деле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+</a:t>
            </a:r>
          </a:p>
        </p:txBody>
      </p:sp>
      <p:pic>
        <p:nvPicPr>
          <p:cNvPr id="27650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13" y="258763"/>
            <a:ext cx="9001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069975" y="258763"/>
            <a:ext cx="7988300" cy="9683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Федеральный закон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«Об образовании в Российской Федерации»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№ 273-ФЗ от 29 декабря 2012 года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173038" y="4797425"/>
            <a:ext cx="8878887" cy="1800225"/>
          </a:xfrm>
          <a:prstGeom prst="roundRect">
            <a:avLst>
              <a:gd name="adj" fmla="val 50000"/>
            </a:avLst>
          </a:prstGeom>
          <a:solidFill>
            <a:srgbClr val="ECE5E0"/>
          </a:solidFill>
          <a:ln w="28575" algn="ctr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115000"/>
              </a:lnSpc>
              <a:defRPr/>
            </a:pPr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28, п. 13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hangingPunct="0">
              <a:lnSpc>
                <a:spcPct val="115000"/>
              </a:lnSpc>
              <a:defRPr/>
            </a:pP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обеспечение функционирования </a:t>
            </a:r>
          </a:p>
          <a:p>
            <a:pPr algn="ctr" eaLnBrk="0" hangingPunct="0">
              <a:lnSpc>
                <a:spcPct val="115000"/>
              </a:lnSpc>
              <a:defRPr/>
            </a:pPr>
            <a:r>
              <a:rPr lang="ru-RU" altLang="ru-RU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внутренней системы оценки качества образования</a:t>
            </a:r>
            <a:endParaRPr lang="ru-RU" altLang="ru-RU" sz="2800" u="sng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115000"/>
              </a:lnSpc>
              <a:defRPr/>
            </a:pPr>
            <a:endParaRPr lang="ru-RU" altLang="ru-RU" sz="24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gray">
          <a:xfrm>
            <a:off x="200025" y="1484313"/>
            <a:ext cx="8878888" cy="3024187"/>
          </a:xfrm>
          <a:prstGeom prst="roundRect">
            <a:avLst>
              <a:gd name="adj" fmla="val 22336"/>
            </a:avLst>
          </a:prstGeom>
          <a:solidFill>
            <a:srgbClr val="ECE5E0"/>
          </a:solidFill>
          <a:ln w="28575" algn="ctr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Качество образования – 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комплексная характеристика образовательной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 деятельности и подготовки обучающегося, выражающая степень их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 соответствия федеральным государственным образовательным 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стандартам, образовательным стандартам, федеральным 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государственным требованиям и (или) потребностям физического или 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юридического лица, в интересах которого осуществляется 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образовательная деятельность, в том числе степень 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достижения планируемых результатов образовательной программы</a:t>
            </a:r>
            <a:endParaRPr lang="en-US" altLang="ru-RU" sz="20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>
          <a:xfrm>
            <a:off x="1258888" y="257175"/>
            <a:ext cx="7885112" cy="771525"/>
          </a:xfrm>
        </p:spPr>
        <p:txBody>
          <a:bodyPr/>
          <a:lstStyle/>
          <a:p>
            <a:pPr algn="ctr" eaLnBrk="1" hangingPunct="1"/>
            <a:r>
              <a:rPr lang="ru-RU" altLang="ru-RU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ВАЖНО</a:t>
            </a:r>
          </a:p>
        </p:txBody>
      </p:sp>
      <p:pic>
        <p:nvPicPr>
          <p:cNvPr id="28676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2263775" y="1074738"/>
            <a:ext cx="6551613" cy="5791200"/>
          </a:xfrm>
          <a:prstGeom prst="roundRect">
            <a:avLst>
              <a:gd name="adj" fmla="val 2887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>
              <a:buFontTx/>
              <a:buAutoNum type="arabicPeriod"/>
              <a:defRPr/>
            </a:pPr>
            <a:r>
              <a:rPr lang="ru-RU" sz="2000" dirty="0">
                <a:solidFill>
                  <a:srgbClr val="002060"/>
                </a:solidFill>
              </a:rPr>
              <a:t>Работа в соответствии с действующими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нормативными и распорядительными документами.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2. Своевременное выявление результатов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профессиональной деятельности педагогических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работников, использование итогов внутренней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оценки качества образования на уровне ОО.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3. Контроль и неукоснительное выполнение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положений Порядка проведения аттестации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в целях подтверждения соответствия занимаемой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должности.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4. Систематическое планирование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методической работы.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5. Неформальное информирование и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консультирование по вопросам аттестации.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6. Контроль открытой информации на сайте ОО.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7. Сокращение количества документов,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подтверждающих результаты профессиональной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деятельности педагогических работников.</a:t>
            </a:r>
          </a:p>
          <a:p>
            <a:pPr>
              <a:defRPr/>
            </a:pP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9" name="Объект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38" y="5583238"/>
            <a:ext cx="1862137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Объект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3" y="1406525"/>
            <a:ext cx="1903412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Объект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8" y="3429000"/>
            <a:ext cx="18621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258888" y="257175"/>
            <a:ext cx="7885112" cy="941388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проводится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на основании федеральных нормативных документов</a:t>
            </a:r>
          </a:p>
        </p:txBody>
      </p:sp>
      <p:pic>
        <p:nvPicPr>
          <p:cNvPr id="17411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684213" y="4221163"/>
            <a:ext cx="7775575" cy="19446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Приказ Министерства образования и науки РФ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от 7 апреля 2014 г. № 276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«Об утверждении Порядка проведения аттестации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педагогических работников организаций,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осуществляющих образовательную деятельность»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684213" y="1808163"/>
            <a:ext cx="7775575" cy="16208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Федеральный закон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«Об образовании в Российской Федерации»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№ 273-ФЗ от 29 декабря 2012 года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258888" y="257175"/>
            <a:ext cx="7885112" cy="941388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проводится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на основании федеральных нормативных документов</a:t>
            </a:r>
          </a:p>
        </p:txBody>
      </p:sp>
      <p:pic>
        <p:nvPicPr>
          <p:cNvPr id="1843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247650" y="1387475"/>
            <a:ext cx="8694738" cy="11350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Приказ Министерства образования и науки РФ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от 7 апреля 2014 г. № 276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«Об утверждении </a:t>
            </a:r>
            <a:r>
              <a:rPr lang="ru-RU" u="sng" dirty="0">
                <a:solidFill>
                  <a:srgbClr val="002060"/>
                </a:solidFill>
              </a:rPr>
              <a:t>Порядка проведения аттестации </a:t>
            </a:r>
            <a:r>
              <a:rPr lang="ru-RU" dirty="0">
                <a:solidFill>
                  <a:srgbClr val="002060"/>
                </a:solidFill>
              </a:rPr>
              <a:t>педагогических работников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организаций, осуществляющих образовательную деятельность»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47650" y="2608263"/>
            <a:ext cx="704850" cy="779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rgbClr val="E3D9D3"/>
              </a:solidFill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1547813" y="2997200"/>
            <a:ext cx="7362825" cy="16224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Приказ Министерства здравоохранения и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социального развития РФ от 26 августа 2010 г. № 761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 «Об утверждении Единого квалификационного справочника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должностей руководителей, специалистов и служащих, раздел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«</a:t>
            </a:r>
            <a:r>
              <a:rPr lang="ru-RU" u="sng" dirty="0">
                <a:solidFill>
                  <a:srgbClr val="000000"/>
                </a:solidFill>
                <a:cs typeface="Arial" panose="020B0604020202020204" pitchFamily="34" charset="0"/>
              </a:rPr>
              <a:t>Квалификационные характеристики должностей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работников образования»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1547813" y="4870450"/>
            <a:ext cx="7400925" cy="1727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Постановление Правительства РФ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от 8 августа 2013 г. № 678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«Об утверждении </a:t>
            </a:r>
            <a:r>
              <a:rPr lang="ru-RU" u="sng" dirty="0">
                <a:solidFill>
                  <a:srgbClr val="000000"/>
                </a:solidFill>
                <a:cs typeface="Arial" panose="020B0604020202020204" pitchFamily="34" charset="0"/>
              </a:rPr>
              <a:t>номенклатуры должностей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педагогических работников организаций,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осуществляющих образовательную деятельность, должностей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руководителей образовательных организаций»</a:t>
            </a: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468585" y="5301208"/>
            <a:ext cx="381000" cy="381000"/>
            <a:chOff x="2078" y="1680"/>
            <a:chExt cx="1615" cy="1615"/>
          </a:xfrm>
          <a:solidFill>
            <a:schemeClr val="accent1">
              <a:lumMod val="50000"/>
            </a:schemeClr>
          </a:solidFill>
        </p:grpSpPr>
        <p:sp>
          <p:nvSpPr>
            <p:cNvPr id="2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9"/>
          <p:cNvGrpSpPr>
            <a:grpSpLocks/>
          </p:cNvGrpSpPr>
          <p:nvPr/>
        </p:nvGrpSpPr>
        <p:grpSpPr bwMode="auto">
          <a:xfrm>
            <a:off x="427300" y="3618336"/>
            <a:ext cx="381000" cy="381000"/>
            <a:chOff x="2078" y="1680"/>
            <a:chExt cx="1615" cy="1615"/>
          </a:xfrm>
          <a:solidFill>
            <a:schemeClr val="accent1">
              <a:lumMod val="50000"/>
            </a:schemeClr>
          </a:solidFill>
        </p:grpSpPr>
        <p:sp>
          <p:nvSpPr>
            <p:cNvPr id="31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занимаемой должности</a:t>
            </a:r>
          </a:p>
        </p:txBody>
      </p:sp>
      <p:pic>
        <p:nvPicPr>
          <p:cNvPr id="19459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358775" y="4365625"/>
            <a:ext cx="8534400" cy="2159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</a:rPr>
              <a:t>Приказ Министерства образования и науки РФ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от 7 апреля 2014 г. № 276</a:t>
            </a:r>
          </a:p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</a:rPr>
              <a:t>«Об утверждении Порядка проведения аттестации педагогических работников </a:t>
            </a:r>
          </a:p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</a:rPr>
              <a:t>организаций, осуществляющих образовательную деятельность»</a:t>
            </a:r>
          </a:p>
          <a:p>
            <a:pPr algn="ctr">
              <a:defRPr/>
            </a:pPr>
            <a:endParaRPr lang="ru-RU" sz="16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u="sng" dirty="0">
                <a:solidFill>
                  <a:srgbClr val="002060"/>
                </a:solidFill>
              </a:rPr>
              <a:t>Раздел 2 Аттестация педагогических работников в целях </a:t>
            </a:r>
          </a:p>
          <a:p>
            <a:pPr algn="ctr">
              <a:defRPr/>
            </a:pPr>
            <a:r>
              <a:rPr lang="ru-RU" u="sng" dirty="0">
                <a:solidFill>
                  <a:srgbClr val="002060"/>
                </a:solidFill>
              </a:rPr>
              <a:t>подтверждения соответствия занимаемой должности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336550" y="1390650"/>
            <a:ext cx="8459788" cy="2695575"/>
          </a:xfrm>
          <a:prstGeom prst="roundRect">
            <a:avLst>
              <a:gd name="adj" fmla="val 3588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altLang="ru-RU" smtClean="0">
                <a:solidFill>
                  <a:srgbClr val="002060"/>
                </a:solidFill>
              </a:rPr>
              <a:t>Федеральный закон «Об образовании в Российской Федерации»</a:t>
            </a:r>
          </a:p>
          <a:p>
            <a:pPr algn="ctr" eaLnBrk="0" hangingPunct="0">
              <a:defRPr/>
            </a:pPr>
            <a:endParaRPr lang="ru-RU" alt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49. Аттестация педагогических работников</a:t>
            </a:r>
            <a:endParaRPr lang="ru-RU" altLang="ru-RU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r>
              <a:rPr lang="ru-RU" altLang="ru-RU" smtClean="0">
                <a:cs typeface="Times New Roman" panose="02020603050405020304" pitchFamily="18" charset="0"/>
              </a:rPr>
              <a:t>п. 2. Проведение аттестации педагогических работников </a:t>
            </a:r>
            <a:r>
              <a:rPr lang="ru-RU" altLang="ru-RU" u="sng" smtClean="0">
                <a:cs typeface="Times New Roman" panose="02020603050405020304" pitchFamily="18" charset="0"/>
              </a:rPr>
              <a:t>в целях </a:t>
            </a:r>
          </a:p>
          <a:p>
            <a:pPr algn="ctr" eaLnBrk="0" hangingPunct="0">
              <a:defRPr/>
            </a:pPr>
            <a:r>
              <a:rPr lang="ru-RU" altLang="ru-RU" u="sng" smtClean="0">
                <a:cs typeface="Times New Roman" panose="02020603050405020304" pitchFamily="18" charset="0"/>
              </a:rPr>
              <a:t>подтверждения соответствия педагогических работников занимаемым </a:t>
            </a:r>
          </a:p>
          <a:p>
            <a:pPr algn="ctr" eaLnBrk="0" hangingPunct="0">
              <a:defRPr/>
            </a:pPr>
            <a:r>
              <a:rPr lang="ru-RU" altLang="ru-RU" u="sng" smtClean="0">
                <a:cs typeface="Times New Roman" panose="02020603050405020304" pitchFamily="18" charset="0"/>
              </a:rPr>
              <a:t>ими должностям </a:t>
            </a:r>
            <a:r>
              <a:rPr lang="ru-RU" altLang="ru-RU" smtClean="0">
                <a:cs typeface="Times New Roman" panose="02020603050405020304" pitchFamily="18" charset="0"/>
              </a:rPr>
              <a:t>осуществляется один раз в пять лет на основе оценки их </a:t>
            </a:r>
          </a:p>
          <a:p>
            <a:pPr algn="ctr" eaLnBrk="0" hangingPunct="0">
              <a:defRPr/>
            </a:pPr>
            <a:r>
              <a:rPr lang="ru-RU" altLang="ru-RU" smtClean="0">
                <a:cs typeface="Times New Roman" panose="02020603050405020304" pitchFamily="18" charset="0"/>
              </a:rPr>
              <a:t>профессиональной деятельности </a:t>
            </a:r>
            <a:r>
              <a:rPr lang="ru-RU" altLang="ru-RU" u="sng" smtClean="0">
                <a:cs typeface="Times New Roman" panose="02020603050405020304" pitchFamily="18" charset="0"/>
              </a:rPr>
              <a:t>аттестационными комиссиями, </a:t>
            </a:r>
          </a:p>
          <a:p>
            <a:pPr algn="ctr" eaLnBrk="0" hangingPunct="0">
              <a:defRPr/>
            </a:pPr>
            <a:r>
              <a:rPr lang="ru-RU" altLang="ru-RU" u="sng" smtClean="0">
                <a:cs typeface="Times New Roman" panose="02020603050405020304" pitchFamily="18" charset="0"/>
              </a:rPr>
              <a:t>самостоятельно формируемыми организациями</a:t>
            </a:r>
            <a:r>
              <a:rPr lang="ru-RU" altLang="ru-RU" smtClean="0">
                <a:cs typeface="Times New Roman" panose="02020603050405020304" pitchFamily="18" charset="0"/>
              </a:rPr>
              <a:t>, </a:t>
            </a:r>
          </a:p>
          <a:p>
            <a:pPr algn="ctr" eaLnBrk="0" hangingPunct="0">
              <a:defRPr/>
            </a:pPr>
            <a:r>
              <a:rPr lang="ru-RU" altLang="ru-RU" smtClean="0">
                <a:cs typeface="Times New Roman" panose="02020603050405020304" pitchFamily="18" charset="0"/>
              </a:rPr>
              <a:t>осуществляющими образовательную деятельность.</a:t>
            </a:r>
            <a:endParaRPr lang="ru-RU" altLang="ru-RU" b="1" smtClean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altLang="ru-RU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занимаемой должности</a:t>
            </a:r>
          </a:p>
        </p:txBody>
      </p:sp>
      <p:pic>
        <p:nvPicPr>
          <p:cNvPr id="20483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658813" y="2979738"/>
            <a:ext cx="7969250" cy="13684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rabicPeriod"/>
              <a:defRPr/>
            </a:pPr>
            <a:r>
              <a:rPr lang="ru-RU" sz="2400" u="sng" dirty="0"/>
              <a:t>Приказ о создании аттестационной комиссии ОО</a:t>
            </a:r>
            <a:r>
              <a:rPr lang="ru-RU" sz="2400" dirty="0"/>
              <a:t>:</a:t>
            </a:r>
          </a:p>
          <a:p>
            <a:pPr>
              <a:defRPr/>
            </a:pPr>
            <a:r>
              <a:rPr lang="ru-RU" sz="2400" dirty="0"/>
              <a:t>председатель, заместитель председателя,</a:t>
            </a:r>
          </a:p>
          <a:p>
            <a:pPr>
              <a:defRPr/>
            </a:pPr>
            <a:r>
              <a:rPr lang="ru-RU" sz="2400" dirty="0"/>
              <a:t>секретарь, члены комиссии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358775" y="2125663"/>
            <a:ext cx="8569325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Организация и проведение аттестации в образовательной организации</a:t>
            </a:r>
          </a:p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(ответственность руководителя)</a:t>
            </a: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6180138" y="4868863"/>
            <a:ext cx="2447925" cy="1638300"/>
          </a:xfrm>
          <a:prstGeom prst="wedgeRoundRectCallout">
            <a:avLst>
              <a:gd name="adj1" fmla="val -96901"/>
              <a:gd name="adj2" fmla="val -73012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C00000"/>
                </a:solidFill>
              </a:rPr>
              <a:t>Обязательно – представитель первичной профсоюзной организации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149350" y="1390650"/>
            <a:ext cx="6654800" cy="6492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Приказ Министерства образования и науки РФ </a:t>
            </a:r>
            <a:r>
              <a:rPr lang="ru-RU" sz="1400" b="1" dirty="0">
                <a:solidFill>
                  <a:srgbClr val="002060"/>
                </a:solidFill>
              </a:rPr>
              <a:t>от 7 апреля 2014 г. № 276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«Об утверждении Порядка проведения аттестации педагогических работников 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организаций, осуществляющих образовательную деятельность»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занимаемой должности</a:t>
            </a:r>
          </a:p>
        </p:txBody>
      </p:sp>
      <p:pic>
        <p:nvPicPr>
          <p:cNvPr id="21507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88913" y="2178050"/>
            <a:ext cx="8713787" cy="6524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Организация и проведение аттестации в образовательной организации</a:t>
            </a:r>
          </a:p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808038" y="3430588"/>
            <a:ext cx="5689600" cy="9001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400" dirty="0"/>
              <a:t>2. </a:t>
            </a:r>
            <a:r>
              <a:rPr lang="ru-RU" sz="2400" u="sng" dirty="0"/>
              <a:t>Приказ о проведении аттестации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958013" y="2995613"/>
            <a:ext cx="1944687" cy="1335087"/>
          </a:xfrm>
          <a:prstGeom prst="wedgeRoundRectCallout">
            <a:avLst>
              <a:gd name="adj1" fmla="val -71985"/>
              <a:gd name="adj2" fmla="val 40275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C00000"/>
                </a:solidFill>
              </a:rPr>
              <a:t>Обязательно – </a:t>
            </a:r>
            <a:r>
              <a:rPr lang="ru-RU" sz="2000" b="1" u="sng" dirty="0">
                <a:solidFill>
                  <a:srgbClr val="C00000"/>
                </a:solidFill>
              </a:rPr>
              <a:t>список </a:t>
            </a:r>
            <a:r>
              <a:rPr lang="ru-RU" sz="2000" b="1" dirty="0">
                <a:solidFill>
                  <a:srgbClr val="C00000"/>
                </a:solidFill>
              </a:rPr>
              <a:t>аттестуемых, </a:t>
            </a:r>
            <a:r>
              <a:rPr lang="ru-RU" sz="2000" b="1" u="sng" dirty="0">
                <a:solidFill>
                  <a:srgbClr val="C00000"/>
                </a:solidFill>
              </a:rPr>
              <a:t>график </a:t>
            </a: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7308850" y="4529138"/>
            <a:ext cx="833438" cy="1125537"/>
          </a:xfrm>
          <a:prstGeom prst="curvedLeftArrow">
            <a:avLst>
              <a:gd name="adj1" fmla="val 25000"/>
              <a:gd name="adj2" fmla="val 61054"/>
              <a:gd name="adj3" fmla="val 45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363538" y="4846638"/>
            <a:ext cx="6748462" cy="1616075"/>
          </a:xfrm>
          <a:prstGeom prst="roundRect">
            <a:avLst>
              <a:gd name="adj" fmla="val 1631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ВАЖНО!</a:t>
            </a:r>
          </a:p>
          <a:p>
            <a:pPr algn="ctr">
              <a:defRPr/>
            </a:pPr>
            <a:r>
              <a:rPr lang="ru-RU" b="1" dirty="0"/>
              <a:t>Работодатель знакомит </a:t>
            </a:r>
          </a:p>
          <a:p>
            <a:pPr algn="ctr">
              <a:defRPr/>
            </a:pPr>
            <a:r>
              <a:rPr lang="ru-RU" b="1" dirty="0"/>
              <a:t>педагогических работников с </a:t>
            </a:r>
          </a:p>
          <a:p>
            <a:pPr algn="ctr">
              <a:defRPr/>
            </a:pPr>
            <a:r>
              <a:rPr lang="ru-RU" b="1" dirty="0"/>
              <a:t>приказом – списком, графиком – под роспись </a:t>
            </a:r>
          </a:p>
          <a:p>
            <a:pPr algn="ctr">
              <a:defRPr/>
            </a:pPr>
            <a:r>
              <a:rPr lang="ru-RU" sz="2000" b="1" u="sng" dirty="0">
                <a:solidFill>
                  <a:srgbClr val="C00000"/>
                </a:solidFill>
              </a:rPr>
              <a:t>не менее чем за 30 дней до проведения аттестации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219200" y="1444625"/>
            <a:ext cx="6654800" cy="6492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Приказ Министерства образования и науки РФ </a:t>
            </a:r>
            <a:r>
              <a:rPr lang="ru-RU" sz="1400" b="1" dirty="0">
                <a:solidFill>
                  <a:srgbClr val="002060"/>
                </a:solidFill>
              </a:rPr>
              <a:t>от 7 апреля 2014 г. № 276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«Об утверждении Порядка проведения аттестации педагогических работников 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организаций, осуществляющих образовательную деятельность»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занимаемой должности</a:t>
            </a:r>
          </a:p>
        </p:txBody>
      </p:sp>
      <p:pic>
        <p:nvPicPr>
          <p:cNvPr id="22531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484313"/>
            <a:ext cx="8856662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Организация и проведение аттестации в образовательной организации</a:t>
            </a:r>
          </a:p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79388" y="2349500"/>
            <a:ext cx="6529387" cy="2663825"/>
          </a:xfrm>
          <a:prstGeom prst="roundRect">
            <a:avLst>
              <a:gd name="adj" fmla="val 4093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400" dirty="0"/>
              <a:t>3. </a:t>
            </a:r>
            <a:r>
              <a:rPr lang="ru-RU" sz="2400" u="sng" dirty="0"/>
              <a:t>Представление</a:t>
            </a:r>
            <a:r>
              <a:rPr lang="ru-RU" sz="2400" dirty="0"/>
              <a:t>:</a:t>
            </a:r>
          </a:p>
          <a:p>
            <a:pPr>
              <a:defRPr/>
            </a:pPr>
            <a:r>
              <a:rPr lang="ru-RU" sz="2000" dirty="0"/>
              <a:t>ФИО, должность, дата заключения трудового </a:t>
            </a:r>
          </a:p>
          <a:p>
            <a:pPr>
              <a:defRPr/>
            </a:pPr>
            <a:r>
              <a:rPr lang="ru-RU" sz="2000" dirty="0"/>
              <a:t>договора, уровень образования, информация о </a:t>
            </a:r>
          </a:p>
          <a:p>
            <a:pPr>
              <a:defRPr/>
            </a:pPr>
            <a:r>
              <a:rPr lang="ru-RU" sz="2000" dirty="0"/>
              <a:t>дополнительном профессиональном образовании, </a:t>
            </a:r>
          </a:p>
          <a:p>
            <a:pPr>
              <a:defRPr/>
            </a:pPr>
            <a:r>
              <a:rPr lang="ru-RU" sz="2000" dirty="0"/>
              <a:t>результаты предыдущих аттестаций, </a:t>
            </a:r>
            <a:r>
              <a:rPr lang="ru-RU" sz="2000" u="sng" dirty="0"/>
              <a:t>оценка </a:t>
            </a:r>
          </a:p>
          <a:p>
            <a:pPr>
              <a:defRPr/>
            </a:pPr>
            <a:r>
              <a:rPr lang="ru-RU" sz="2000" dirty="0"/>
              <a:t>профессиональных и деловых качеств, </a:t>
            </a:r>
          </a:p>
          <a:p>
            <a:pPr>
              <a:defRPr/>
            </a:pPr>
            <a:r>
              <a:rPr lang="ru-RU" sz="2000" u="sng" dirty="0"/>
              <a:t>результатов профессиональной деятельности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300788" y="4868863"/>
            <a:ext cx="2735262" cy="1819275"/>
          </a:xfrm>
          <a:prstGeom prst="wedgeRoundRectCallout">
            <a:avLst>
              <a:gd name="adj1" fmla="val -37861"/>
              <a:gd name="adj2" fmla="val -68129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C00000"/>
                </a:solidFill>
              </a:rPr>
              <a:t>Знакомит с представлением под роспись не позднее чем </a:t>
            </a:r>
            <a:r>
              <a:rPr lang="ru-RU" sz="2000" b="1" u="sng" dirty="0">
                <a:solidFill>
                  <a:srgbClr val="C00000"/>
                </a:solidFill>
              </a:rPr>
              <a:t>за 30 дней </a:t>
            </a:r>
            <a:r>
              <a:rPr lang="ru-RU" sz="2000" b="1" dirty="0">
                <a:solidFill>
                  <a:srgbClr val="C00000"/>
                </a:solidFill>
              </a:rPr>
              <a:t>до проведения аттестации</a:t>
            </a:r>
            <a:endParaRPr lang="ru-RU" sz="20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занимаемой должности</a:t>
            </a:r>
          </a:p>
        </p:txBody>
      </p:sp>
      <p:pic>
        <p:nvPicPr>
          <p:cNvPr id="2355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484313"/>
            <a:ext cx="8856662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Организация и проведение аттестации в образовательной организации</a:t>
            </a:r>
          </a:p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95263" y="2347913"/>
            <a:ext cx="5976937" cy="1979612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dirty="0"/>
              <a:t>Сведения о педагогических работниках </a:t>
            </a:r>
          </a:p>
          <a:p>
            <a:pPr>
              <a:defRPr/>
            </a:pPr>
            <a:r>
              <a:rPr lang="ru-RU" sz="2000" dirty="0"/>
              <a:t>должны храниться в ОО, оценка 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профессиональных и деловых качеств, 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результатов профессиональной деятельности 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должна обеспечиваться руководителем или 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заместителем руководителя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300788" y="2540000"/>
            <a:ext cx="2592387" cy="3408363"/>
          </a:xfrm>
          <a:prstGeom prst="wedgeRoundRectCallout">
            <a:avLst>
              <a:gd name="adj1" fmla="val -89151"/>
              <a:gd name="adj2" fmla="val 4985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C00000"/>
                </a:solidFill>
              </a:rPr>
              <a:t>Письмо Департамента государственной политики в сфере общего образования от 21 марта 2017 года «О принятии мер по устранению избыточной отчетности»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5" name="Выноска 1 4"/>
          <p:cNvSpPr/>
          <p:nvPr/>
        </p:nvSpPr>
        <p:spPr>
          <a:xfrm>
            <a:off x="1476375" y="5013325"/>
            <a:ext cx="4248150" cy="1223963"/>
          </a:xfrm>
          <a:prstGeom prst="borderCallout1">
            <a:avLst>
              <a:gd name="adj1" fmla="val -7928"/>
              <a:gd name="adj2" fmla="val 17802"/>
              <a:gd name="adj3" fmla="val -50579"/>
              <a:gd name="adj4" fmla="val -42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C00000"/>
                </a:solidFill>
              </a:rPr>
              <a:t>Исключить практику привлечения учителей к составлению представлений для проведения аттестации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1127125"/>
            <a:ext cx="9180513" cy="572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+</a:t>
            </a:r>
          </a:p>
        </p:txBody>
      </p:sp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>
          <a:xfrm>
            <a:off x="900113" y="211138"/>
            <a:ext cx="8243887" cy="979487"/>
          </a:xfrm>
        </p:spPr>
        <p:txBody>
          <a:bodyPr/>
          <a:lstStyle/>
          <a:p>
            <a:pPr algn="ctr" eaLnBrk="1" hangingPunct="1">
              <a:spcBef>
                <a:spcPts val="200"/>
              </a:spcBef>
              <a:spcAft>
                <a:spcPts val="200"/>
              </a:spcAft>
            </a:pPr>
            <a:r>
              <a:rPr lang="ru-RU" altLang="ru-RU" sz="16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Информационное письмо Центрального Совета общероссийского Профсоюза образования от 7 июля 2016 года № 323</a:t>
            </a:r>
            <a:br>
              <a:rPr lang="ru-RU" altLang="ru-RU" sz="16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16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«О дополнительных разъяснениях по сокращению и устранению </a:t>
            </a:r>
            <a:br>
              <a:rPr lang="ru-RU" altLang="ru-RU" sz="16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16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избыточной отчетности учителей»</a:t>
            </a:r>
          </a:p>
        </p:txBody>
      </p:sp>
      <p:pic>
        <p:nvPicPr>
          <p:cNvPr id="24580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" y="260350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6152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2993044" y="3390666"/>
            <a:ext cx="6471727" cy="3882123"/>
          </a:xfrm>
          <a:prstGeom prst="rect">
            <a:avLst/>
          </a:prstGeom>
          <a:noFill/>
          <a:ln>
            <a:noFill/>
          </a:ln>
          <a:effectLst>
            <a:reflection stA="99000" endPos="0" dist="50800" dir="5400000" sy="-100000" algn="bl" rotWithShape="0"/>
            <a:softEdge rad="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4583" name="Прямоугольник 4"/>
          <p:cNvSpPr>
            <a:spLocks noChangeArrowheads="1"/>
          </p:cNvSpPr>
          <p:nvPr/>
        </p:nvSpPr>
        <p:spPr bwMode="auto">
          <a:xfrm>
            <a:off x="250825" y="2409825"/>
            <a:ext cx="5834063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ru-RU" altLang="ru-RU" sz="1600">
                <a:solidFill>
                  <a:srgbClr val="002060"/>
                </a:solidFill>
              </a:rPr>
              <a:t>1) </a:t>
            </a:r>
            <a:r>
              <a:rPr lang="ru-RU" altLang="ru-RU" sz="1600" b="1">
                <a:solidFill>
                  <a:srgbClr val="002060"/>
                </a:solidFill>
              </a:rPr>
              <a:t>обеспечивать систематический сбор и хранение </a:t>
            </a:r>
          </a:p>
          <a:p>
            <a:pPr eaLnBrk="0" hangingPunct="0">
              <a:lnSpc>
                <a:spcPct val="120000"/>
              </a:lnSpc>
            </a:pPr>
            <a:r>
              <a:rPr lang="ru-RU" altLang="ru-RU" sz="1600">
                <a:solidFill>
                  <a:srgbClr val="002060"/>
                </a:solidFill>
              </a:rPr>
              <a:t>сведений, предусмотренных пунктом 11 Порядка аттестации</a:t>
            </a:r>
          </a:p>
        </p:txBody>
      </p:sp>
      <p:sp>
        <p:nvSpPr>
          <p:cNvPr id="24584" name="Прямоугольник 11"/>
          <p:cNvSpPr>
            <a:spLocks noChangeArrowheads="1"/>
          </p:cNvSpPr>
          <p:nvPr/>
        </p:nvSpPr>
        <p:spPr bwMode="auto">
          <a:xfrm>
            <a:off x="250825" y="1385888"/>
            <a:ext cx="8904288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ru-RU" altLang="ru-RU" sz="1600">
                <a:solidFill>
                  <a:srgbClr val="7E0000"/>
                </a:solidFill>
              </a:rPr>
              <a:t>Для </a:t>
            </a:r>
            <a:r>
              <a:rPr lang="ru-RU" altLang="ru-RU" sz="1600" b="1">
                <a:solidFill>
                  <a:srgbClr val="7E0000"/>
                </a:solidFill>
              </a:rPr>
              <a:t>исключения требований о составлении педагогами отчетной документации </a:t>
            </a:r>
          </a:p>
          <a:p>
            <a:pPr algn="ctr" eaLnBrk="0" hangingPunct="0">
              <a:lnSpc>
                <a:spcPct val="120000"/>
              </a:lnSpc>
            </a:pPr>
            <a:r>
              <a:rPr lang="ru-RU" altLang="ru-RU" sz="1600">
                <a:solidFill>
                  <a:srgbClr val="7E0000"/>
                </a:solidFill>
              </a:rPr>
              <a:t>при проведении аттестации в целях подтверждения соответствия занимаемым </a:t>
            </a:r>
          </a:p>
          <a:p>
            <a:pPr algn="ctr" eaLnBrk="0" hangingPunct="0">
              <a:lnSpc>
                <a:spcPct val="120000"/>
              </a:lnSpc>
            </a:pPr>
            <a:r>
              <a:rPr lang="ru-RU" altLang="ru-RU" sz="1600">
                <a:solidFill>
                  <a:srgbClr val="7E0000"/>
                </a:solidFill>
              </a:rPr>
              <a:t>ими должностям </a:t>
            </a:r>
            <a:r>
              <a:rPr lang="ru-RU" altLang="ru-RU" sz="1600" b="1">
                <a:solidFill>
                  <a:srgbClr val="7E0000"/>
                </a:solidFill>
              </a:rPr>
              <a:t>руководителям ОО рекомендуется</a:t>
            </a:r>
          </a:p>
        </p:txBody>
      </p:sp>
      <p:sp>
        <p:nvSpPr>
          <p:cNvPr id="24585" name="Прямоугольник 4"/>
          <p:cNvSpPr>
            <a:spLocks noChangeArrowheads="1"/>
          </p:cNvSpPr>
          <p:nvPr/>
        </p:nvSpPr>
        <p:spPr bwMode="auto">
          <a:xfrm>
            <a:off x="2484438" y="3490913"/>
            <a:ext cx="635635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ru-RU" sz="1600">
                <a:solidFill>
                  <a:srgbClr val="002060"/>
                </a:solidFill>
              </a:rPr>
              <a:t>2) </a:t>
            </a:r>
            <a:r>
              <a:rPr lang="ru-RU" altLang="ru-RU" sz="1600" b="1">
                <a:solidFill>
                  <a:srgbClr val="002060"/>
                </a:solidFill>
              </a:rPr>
              <a:t>осуществлять самостоятельно или через лиц</a:t>
            </a:r>
            <a:r>
              <a:rPr lang="ru-RU" altLang="ru-RU" sz="1600">
                <a:solidFill>
                  <a:srgbClr val="002060"/>
                </a:solidFill>
              </a:rPr>
              <a:t>, которым официально делегированы соответствующие полномочия, </a:t>
            </a:r>
            <a:r>
              <a:rPr lang="ru-RU" altLang="ru-RU" sz="1600" b="1">
                <a:solidFill>
                  <a:srgbClr val="002060"/>
                </a:solidFill>
              </a:rPr>
              <a:t>мотивированную всестороннюю и объективную оценку </a:t>
            </a:r>
            <a:r>
              <a:rPr lang="ru-RU" altLang="ru-RU" sz="1600">
                <a:solidFill>
                  <a:srgbClr val="002060"/>
                </a:solidFill>
              </a:rPr>
              <a:t>профессиональных, деловых качеств, результатов профессиональной деятельности учителей по выполнению обязанностей, предусмотренных трудовыми договорами</a:t>
            </a:r>
          </a:p>
        </p:txBody>
      </p:sp>
      <p:sp>
        <p:nvSpPr>
          <p:cNvPr id="24586" name="Прямоугольник 4"/>
          <p:cNvSpPr>
            <a:spLocks noChangeArrowheads="1"/>
          </p:cNvSpPr>
          <p:nvPr/>
        </p:nvSpPr>
        <p:spPr bwMode="auto">
          <a:xfrm>
            <a:off x="419100" y="5575300"/>
            <a:ext cx="6384925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ru-RU" altLang="ru-RU" sz="1600">
                <a:solidFill>
                  <a:srgbClr val="002060"/>
                </a:solidFill>
              </a:rPr>
              <a:t>3) </a:t>
            </a:r>
            <a:r>
              <a:rPr lang="ru-RU" altLang="ru-RU" sz="1600" b="1">
                <a:solidFill>
                  <a:srgbClr val="002060"/>
                </a:solidFill>
              </a:rPr>
              <a:t>исключить практику привлечения учителей </a:t>
            </a:r>
          </a:p>
          <a:p>
            <a:pPr eaLnBrk="0" hangingPunct="0">
              <a:lnSpc>
                <a:spcPct val="120000"/>
              </a:lnSpc>
            </a:pPr>
            <a:r>
              <a:rPr lang="ru-RU" altLang="ru-RU" sz="1600" b="1">
                <a:solidFill>
                  <a:srgbClr val="002060"/>
                </a:solidFill>
              </a:rPr>
              <a:t>к составлению представлений </a:t>
            </a:r>
            <a:r>
              <a:rPr lang="ru-RU" altLang="ru-RU" sz="1600">
                <a:solidFill>
                  <a:srgbClr val="002060"/>
                </a:solidFill>
              </a:rPr>
              <a:t>для проведения аттестации в целях подтверждения соответствия их занимаемым должностям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5692</TotalTime>
  <Words>972</Words>
  <Application>Microsoft Office PowerPoint</Application>
  <PresentationFormat>Экран (4:3)</PresentationFormat>
  <Paragraphs>176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Аттестация педагогических работников проводится на основании федеральных нормативных документов</vt:lpstr>
      <vt:lpstr>Аттестация педагогических работников проводится на основании федеральных нормативных документов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Информационное письмо Центрального Совета общероссийского Профсоюза образования от 7 июля 2016 года № 323 «О дополнительных разъяснениях по сокращению и устранению  избыточной отчетности учителей»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Слайд 12</vt:lpstr>
      <vt:lpstr>ВАЖНО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Неля</dc:creator>
  <cp:lastModifiedBy>123</cp:lastModifiedBy>
  <cp:revision>467</cp:revision>
  <dcterms:created xsi:type="dcterms:W3CDTF">2011-12-14T07:36:55Z</dcterms:created>
  <dcterms:modified xsi:type="dcterms:W3CDTF">2019-10-23T08:34:05Z</dcterms:modified>
</cp:coreProperties>
</file>