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66" r:id="rId12"/>
    <p:sldId id="267" r:id="rId13"/>
    <p:sldId id="269" r:id="rId14"/>
    <p:sldId id="272" r:id="rId15"/>
    <p:sldId id="273" r:id="rId16"/>
    <p:sldId id="274" r:id="rId17"/>
    <p:sldId id="268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904-F3BB-4D22-B370-54BCC80AC4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BD11-72EC-4132-9523-C04761D95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6\Desktop\Презентация безопасно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5" y="-106554"/>
            <a:ext cx="9627251" cy="69645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714620"/>
            <a:ext cx="5500725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"</a:t>
            </a:r>
            <a:r>
              <a:rPr lang="ru-RU" sz="3200" b="1" spc="50" dirty="0">
                <a:ln w="1905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Правила безопасности </a:t>
            </a:r>
            <a:endParaRPr lang="ru-RU" sz="3200" b="1" spc="50" dirty="0" smtClean="0">
              <a:ln w="1905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ru-RU" sz="3200" b="1" spc="5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во </a:t>
            </a:r>
            <a:r>
              <a:rPr lang="ru-RU" sz="3200" b="1" spc="50" dirty="0">
                <a:ln w="1905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время новогодних праздников"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64305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Памятка для родителей</a:t>
            </a:r>
            <a:endParaRPr lang="ru-RU" sz="3600" b="1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642918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Муниципальное дошкольное образовательное бюджетное учреждение детский сад комбинированного вида № 123  г. Сочи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23\Desktop\img16.jpg"/>
          <p:cNvPicPr>
            <a:picLocks noChangeAspect="1" noChangeArrowheads="1"/>
          </p:cNvPicPr>
          <p:nvPr/>
        </p:nvPicPr>
        <p:blipFill>
          <a:blip r:embed="rId3" cstate="print"/>
          <a:srcRect l="6349" t="8466" r="6349" b="15344"/>
          <a:stretch>
            <a:fillRect/>
          </a:stretch>
        </p:blipFill>
        <p:spPr bwMode="auto">
          <a:xfrm>
            <a:off x="827584" y="836712"/>
            <a:ext cx="396044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123\Desktop\img15.jpg"/>
          <p:cNvPicPr>
            <a:picLocks noChangeAspect="1" noChangeArrowheads="1"/>
          </p:cNvPicPr>
          <p:nvPr/>
        </p:nvPicPr>
        <p:blipFill>
          <a:blip r:embed="rId4" cstate="print"/>
          <a:srcRect l="7018" t="11230" r="5955" b="12037"/>
          <a:stretch>
            <a:fillRect/>
          </a:stretch>
        </p:blipFill>
        <p:spPr bwMode="auto">
          <a:xfrm>
            <a:off x="4355976" y="3356992"/>
            <a:ext cx="446449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980728"/>
            <a:ext cx="424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Если мимо идет прохожий, подождите, 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пока он пройдет и только тогда 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совершайте спуск </a:t>
            </a:r>
            <a:endParaRPr lang="ru-RU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4365104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Не перебегайте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ледяную дорожку</a:t>
            </a:r>
            <a:endParaRPr lang="ru-RU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23\Desktop\img19.jpg"/>
          <p:cNvPicPr>
            <a:picLocks noChangeAspect="1" noChangeArrowheads="1"/>
          </p:cNvPicPr>
          <p:nvPr/>
        </p:nvPicPr>
        <p:blipFill>
          <a:blip r:embed="rId3" cstate="print"/>
          <a:srcRect l="13888" t="10120" r="15238" b="17431"/>
          <a:stretch>
            <a:fillRect/>
          </a:stretch>
        </p:blipFill>
        <p:spPr bwMode="auto">
          <a:xfrm>
            <a:off x="4860032" y="3501008"/>
            <a:ext cx="3960440" cy="3036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280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Не следует спускаться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с горок 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в незнакомом месте.</a:t>
            </a: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При получении травмы немедленно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оказать первую помощь пострадавшему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и сообщить в службу экстренного вызова 112 </a:t>
            </a:r>
            <a:endParaRPr lang="ru-RU" sz="20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5" name="Picture 3" descr="C:\Users\123\Desktop\img18.jpg"/>
          <p:cNvPicPr>
            <a:picLocks noChangeAspect="1" noChangeArrowheads="1"/>
          </p:cNvPicPr>
          <p:nvPr/>
        </p:nvPicPr>
        <p:blipFill>
          <a:blip r:embed="rId4" cstate="print"/>
          <a:srcRect l="5192" t="11007" r="5034" b="10244"/>
          <a:stretch>
            <a:fillRect/>
          </a:stretch>
        </p:blipFill>
        <p:spPr bwMode="auto">
          <a:xfrm>
            <a:off x="4283968" y="188640"/>
            <a:ext cx="4536504" cy="298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123\Desktop\памятка-1.jpg"/>
          <p:cNvPicPr>
            <a:picLocks noChangeAspect="1" noChangeArrowheads="1"/>
          </p:cNvPicPr>
          <p:nvPr/>
        </p:nvPicPr>
        <p:blipFill>
          <a:blip r:embed="rId3" cstate="print"/>
          <a:srcRect l="3509" t="45405" r="77192" b="22689"/>
          <a:stretch>
            <a:fillRect/>
          </a:stretch>
        </p:blipFill>
        <p:spPr bwMode="auto">
          <a:xfrm>
            <a:off x="3347864" y="260648"/>
            <a:ext cx="213254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Users\123\Desktop\памятка-1.jpg"/>
          <p:cNvPicPr>
            <a:picLocks noChangeAspect="1" noChangeArrowheads="1"/>
          </p:cNvPicPr>
          <p:nvPr/>
        </p:nvPicPr>
        <p:blipFill>
          <a:blip r:embed="rId3" cstate="print"/>
          <a:srcRect l="60426" t="15810" r="1853" b="43694"/>
          <a:stretch>
            <a:fillRect/>
          </a:stretch>
        </p:blipFill>
        <p:spPr bwMode="auto">
          <a:xfrm>
            <a:off x="5364088" y="3933056"/>
            <a:ext cx="3312368" cy="254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Users\123\Desktop\памятка-1.jpg"/>
          <p:cNvPicPr>
            <a:picLocks noChangeAspect="1" noChangeArrowheads="1"/>
          </p:cNvPicPr>
          <p:nvPr/>
        </p:nvPicPr>
        <p:blipFill>
          <a:blip r:embed="rId3" cstate="print"/>
          <a:srcRect l="32253" t="16894" r="38799" b="35247"/>
          <a:stretch>
            <a:fillRect/>
          </a:stretch>
        </p:blipFill>
        <p:spPr bwMode="auto">
          <a:xfrm>
            <a:off x="6084168" y="260648"/>
            <a:ext cx="2619983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Users\123\Desktop\памятка-1.jpg"/>
          <p:cNvPicPr>
            <a:picLocks noChangeAspect="1" noChangeArrowheads="1"/>
          </p:cNvPicPr>
          <p:nvPr/>
        </p:nvPicPr>
        <p:blipFill>
          <a:blip r:embed="rId3" cstate="print"/>
          <a:srcRect l="3202" t="17978" r="66972" b="53797"/>
          <a:stretch>
            <a:fillRect/>
          </a:stretch>
        </p:blipFill>
        <p:spPr bwMode="auto">
          <a:xfrm>
            <a:off x="2051720" y="3212976"/>
            <a:ext cx="319339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7" y="260648"/>
            <a:ext cx="55446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«Безопасность на дорогах в зимний период»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Зима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 – особенно опасное время года: 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рано темнеет, почти все одеты в темную одежду, 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часто идет дождь, в горных районах снег и пешеходы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просто сливаются с сумерками.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В снегопады и дожди заметно ухудшается видимость,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появляются заносы, ограничивается и затрудняется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движение пешеходов и транспорта.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Для водителя видимость на дороге тоже ухудшается. 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В городах улицы посыпают специальными химикатами,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чтобы не образовывался снежный накат.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В результате даже в малый мороз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проезжая часть может быть покрыта снежно-водяной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кашей, которую в виде грязи поднимают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в воздух колеса проезжающего транспорта. 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Она оседает на ветровых стеклах автомобилей,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мешая водителям следить за дорожной обстановкой.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В такой ситуации водителю еще 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сложнее заметить пешехода!</a:t>
            </a:r>
          </a:p>
        </p:txBody>
      </p:sp>
      <p:pic>
        <p:nvPicPr>
          <p:cNvPr id="6147" name="Picture 3" descr="C:\Users\123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797152"/>
            <a:ext cx="1299844" cy="183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7998" y="0"/>
            <a:ext cx="7406002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Рассмотрим  главные правила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поведения на дороге зимой!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1.  Удвоенное внимание и повышенная осторожность!.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2. Переходите только по подземным, надземным или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регулируемым переводам.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 в случае их отсутствия — при переходе увеличьте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безопасное расстояние до автомобиля.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3. Яркое солнце, как ни странно, тоже помеха.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Яркое солнце и белый снег в горных районах  создают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эффект бликов, человек как бы «ослепляется».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Поэтому нужно быть крайне внимательным.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4. В снежный накат или гололед повышается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вероятность «юза», заноса автомобиля, и,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самое главное — непредсказуемо удлиняется тормозной путь.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Поэтому обычное (летнее) безопасное для перехода расстояние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до машины нужно увеличить в несколько раз.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6. Количество мест закрытого обзора зимой становится больше.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Мешают увидеть приближающийся транспорт.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Значит, нужно быть крайне внимательным,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вначале обязательно остановиться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и, только убедившись в том,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что поблизости нет транспорта,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переходить проезжую часть.</a:t>
            </a:r>
          </a:p>
          <a:p>
            <a:endParaRPr lang="ru-RU" dirty="0"/>
          </a:p>
        </p:txBody>
      </p:sp>
      <p:pic>
        <p:nvPicPr>
          <p:cNvPr id="4" name="Picture 3" descr="C:\Users\123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019320"/>
            <a:ext cx="1299844" cy="183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5976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Хочется еще раз напомнить. В своем поведении ребенок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следуют моделям, демонстрируемым взрослыми. Конечно,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мы можем потратить много времени на теоретическое объяснение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правил безопасности поведения на дороге, но лучшим уроком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для детей будет наглядная демонстрация корректных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действий со стороны родителя.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Отправляясь на прогулку с ребенком, выбирайте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безопасные места для перехода проезжей части, объясняйте,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зачем необходимо всегда останавливаться перед тем,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 ступить на дорогу, смотреть по сторонам, следить за светофором».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Всем известно, что дети дошкольного возраста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 обладают необходимыми навыками для того,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чтобы быть самостоятельными участниками дорожного движения.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Поэтому любой ценой необходимо стараться не оставлять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маленьких детей без присмотра.</a:t>
            </a:r>
          </a:p>
        </p:txBody>
      </p:sp>
      <p:pic>
        <p:nvPicPr>
          <p:cNvPr id="4" name="Picture 3" descr="C:\Users\123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156" y="4869160"/>
            <a:ext cx="1299844" cy="183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404664"/>
            <a:ext cx="5526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Остановись, смотри, слушай!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Одно из основных правил поведения на дороге,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которому необходимо обучить вашего ребенка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– «Остановись, смотри, слушай!»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Скрытая опасность.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Сообщите ребенку, что на дороге есть места,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где опасность может быть не видна с первого взгляда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– небольшие переулки, выезды из дворов и арок,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откуда машина может появиться неожиданно.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Выбирайте правильную сторону дороги.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Двигаясь по тротуару, ребенок должен идти как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можно дальше от проезжей части.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Внимание!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Напомните ребенку, что при переходе дороги,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он должен постоянно быть внимательным – ведь детей очень легко отвлечь.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Активное обучение – ключ к успеху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Соблюдайте правила дорожного движения сами и 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приучайте к этому своих детей!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123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156" y="4797152"/>
            <a:ext cx="1299844" cy="183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83002" y="271582"/>
            <a:ext cx="651652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Правила поведения в быту:</a:t>
            </a:r>
            <a:endParaRPr lang="ru-RU" dirty="0" smtClean="0"/>
          </a:p>
          <a:p>
            <a:pPr marL="342900" indent="-342900" algn="ctr">
              <a:buAutoNum type="arabicPeriod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Не оставляйте детей без присмотра.</a:t>
            </a:r>
          </a:p>
          <a:p>
            <a:pPr marL="342900" indent="-342900" algn="ctr">
              <a:buAutoNum type="arabicPeriod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Все предметы, которые имеют 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накаляющуюся поверхность должны быть 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в недоступных для детей местах.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3. Не ставьте на край стола горячую пищу.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4. Не используйте приборы с неисправной проводкой.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5. Применяйте правила безопасности 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при использовании нагревательных приборов.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6. Не разрешайте детям играть спичками и находится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вблизи открытого огня.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7. Закрывайте доступные розетки </a:t>
            </a:r>
          </a:p>
          <a:p>
            <a:pPr marL="342900" indent="-342900"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специальными приспособлениями.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Уважаемые родители, 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помните,  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соблюдение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 правил безопасности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 – залог  хорошего 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C00000"/>
                </a:solidFill>
              </a:rPr>
              <a:t>семейного праздника!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332656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Batang" pitchFamily="18" charset="-127"/>
              </a:rPr>
              <a:t>Уважаемые родители, в преддверии новогодних праздников, еще раз напоминаем о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Batang" pitchFamily="18" charset="-127"/>
              </a:rPr>
              <a:t>антикоррупционной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Batang" pitchFamily="18" charset="-127"/>
              </a:rPr>
              <a:t> политике МДОУ № 123.  Вот основные тезисы положения:</a:t>
            </a:r>
          </a:p>
          <a:p>
            <a:pPr fontAlgn="base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72816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Добровольными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пожертвованиями физических и (или) юридических лиц образовательным учреждениям являются добровольные взносы родителей, спонсорская помощь организаций, учреждений, предприятий, любая добровольная деятельность граждан и  юридических лиц по бескорыстной (безвозмездной или на льготных условиях) передаче имущества, в том числе денежных средств, бескорыстному выполнению работ, предоставлению услуг, оказанию иной поддержки. </a:t>
            </a:r>
            <a:endParaRPr lang="ru-RU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 Добровольные пожертвования физических и (или) юридических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лиц привлекаются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образовательными учреждениями в целях восполнения недостающих учреждению бюджетных средств для выполнения уставной деятельности.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 flipV="1">
            <a:off x="5491556" y="3085510"/>
            <a:ext cx="619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Информация по привлечению и расходованию благотворительных средств образовательными учреждениями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	Добровольные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пожертвования могут привлекаться образовательным учреждением как от родителей детей, обучающихся в данном образовательном учреждении, так и от других физических и юридических лиц, изъявивших желание осуществить благотворительную помощь. При этом осуществляться она должна в соответствии  с заключенными на основании законодательства Российской Федерации договорами «О благотворительной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деятельности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».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8498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	Не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допускается принуждение граждан и юридических лиц в каких-либо формах, 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933056"/>
            <a:ext cx="586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	Спонсорская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или благотворительная помощь может выражаться в добровольном безвозмездном личном труде родителей по ремонту помещений образовательного учреждения, оказании помощи в проведении мероприятий и т.д.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 Расходование привлеченных средств образовательным учреждением должно производиться в соответствии с целевым назначением взноса.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249689" y="3013501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Информация по привлечению и расходованию благотворительных средств образовательными учреждениями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00042"/>
            <a:ext cx="6500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b="1" i="1" dirty="0"/>
              <a:t>Новый год и Рождество – долгожданные праздники, любимые всеми. Игры, забавы вокруг зеленой красавицы надолго остаются в памяти детей. Мы искренне надеемся, что они будут радостными. Но не стоит забывать, что именно в период праздничных дней дома, на прогулках и в гостях вас могут поджидать самые неожиданные опасные ситуации. Чтобы избежать их или максимально сократить риск воспользуйтесь следующими правилами:</a:t>
            </a:r>
            <a:endParaRPr lang="ru-RU" i="1" dirty="0"/>
          </a:p>
        </p:txBody>
      </p:sp>
      <p:pic>
        <p:nvPicPr>
          <p:cNvPr id="7" name="Рисунок 6" descr="https://st.depositphotos.com/3246347/4452/i/950/depositphotos_44529875-stock-photo-christmas-gift-boxes-with-bow.jpg"/>
          <p:cNvPicPr/>
          <p:nvPr/>
        </p:nvPicPr>
        <p:blipFill>
          <a:blip r:embed="rId3" cstate="print"/>
          <a:srcRect t="14754"/>
          <a:stretch>
            <a:fillRect/>
          </a:stretch>
        </p:blipFill>
        <p:spPr bwMode="auto">
          <a:xfrm>
            <a:off x="3857620" y="3929066"/>
            <a:ext cx="49292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548680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	Прием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средств -  производится на основании письменного заявления благотворителя на имя руководителя образовательного учреждения и договора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пожертвования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, заключаемого в установленном порядке, в котором должны быть отражены: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- сумма взноса;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- конкретная цель использования средств;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- реквизиты благотворителя;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   - дата внесения средств.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42900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	Не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допускается использование добровольных  пожертвований образовательным учреждением на цели, не соответствующие уставной деятельности и не в соответствии с пожеланием лица, совершившего пожертвование. </a:t>
            </a:r>
            <a:endParaRPr lang="ru-RU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О всех случаях нарушения </a:t>
            </a:r>
            <a:r>
              <a:rPr lang="ru-RU" b="1" i="1" dirty="0" err="1" smtClean="0">
                <a:solidFill>
                  <a:srgbClr val="7030A0"/>
                </a:solidFill>
                <a:latin typeface="Book Antiqua" pitchFamily="18" charset="0"/>
              </a:rPr>
              <a:t>антикоррупционной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> политики МДОУ № 123 просим  сообщать администрации МДОУ № 123 по телефону:   8(862) 263-94-80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429709" y="2977497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Информация по привлечению и расходованию благотворительных средств образовательными учреждениями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23\Desktop\kz_1539-3.jpg"/>
          <p:cNvPicPr>
            <a:picLocks noChangeAspect="1" noChangeArrowheads="1"/>
          </p:cNvPicPr>
          <p:nvPr/>
        </p:nvPicPr>
        <p:blipFill>
          <a:blip r:embed="rId3" cstate="print"/>
          <a:srcRect l="7969" t="1127" r="6999" b="30129"/>
          <a:stretch>
            <a:fillRect/>
          </a:stretch>
        </p:blipFill>
        <p:spPr bwMode="auto">
          <a:xfrm>
            <a:off x="2699792" y="0"/>
            <a:ext cx="5904656" cy="6751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642918"/>
            <a:ext cx="636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 - пиротехника детям не игрушка!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1428736"/>
            <a:ext cx="592935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 i="1" dirty="0"/>
              <a:t>В новогодние праздники ежегодно имеются пострадавшие с серьезными механическими и термическими травмами от фейерверков, и немалое количество среди них — дети. Не разрешайте детям, самостоятельно пользоваться пиротехникой, а также играть со спичками и зажигалкам.</a:t>
            </a:r>
          </a:p>
        </p:txBody>
      </p:sp>
      <p:pic>
        <p:nvPicPr>
          <p:cNvPr id="5" name="Рисунок 4" descr="https://pbs.twimg.com/media/EMDLVaqWsAAnC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71942"/>
            <a:ext cx="34289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63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Правила пожарной безопасности во время новогодних праздников.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500174"/>
            <a:ext cx="4000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b="1" i="1" dirty="0" smtClean="0"/>
              <a:t>Не </a:t>
            </a:r>
            <a:r>
              <a:rPr lang="ru-RU" b="1" i="1" dirty="0"/>
              <a:t>украшайте ёлку матерчатыми и пластмассовыми игрушками</a:t>
            </a:r>
            <a:r>
              <a:rPr lang="ru-RU" b="1" i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b="1" i="1" dirty="0" smtClean="0"/>
              <a:t>Не </a:t>
            </a:r>
            <a:r>
              <a:rPr lang="ru-RU" b="1" i="1" dirty="0"/>
              <a:t>обкладывайте подставку ёлки ватой</a:t>
            </a:r>
            <a:r>
              <a:rPr lang="ru-RU" b="1" i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b="1" i="1" dirty="0" smtClean="0"/>
              <a:t> Освещать </a:t>
            </a:r>
            <a:r>
              <a:rPr lang="ru-RU" b="1" i="1" dirty="0"/>
              <a:t>ёлку следует только </a:t>
            </a:r>
            <a:r>
              <a:rPr lang="ru-RU" b="1" i="1" dirty="0" err="1" smtClean="0"/>
              <a:t>электрогирляндами</a:t>
            </a:r>
            <a:r>
              <a:rPr lang="ru-RU" b="1" i="1" dirty="0" smtClean="0"/>
              <a:t> промышленного </a:t>
            </a:r>
            <a:r>
              <a:rPr lang="ru-RU" b="1" i="1" dirty="0"/>
              <a:t>производства</a:t>
            </a:r>
            <a:r>
              <a:rPr lang="ru-RU" b="1" i="1" dirty="0" smtClean="0"/>
              <a:t>.</a:t>
            </a:r>
          </a:p>
          <a:p>
            <a:pPr marL="0" lvl="7" algn="just">
              <a:lnSpc>
                <a:spcPct val="150000"/>
              </a:lnSpc>
              <a:buFontTx/>
              <a:buChar char="-"/>
            </a:pPr>
            <a:r>
              <a:rPr lang="ru-RU" b="1" i="1" dirty="0"/>
              <a:t>В</a:t>
            </a:r>
            <a:r>
              <a:rPr lang="ru-RU" i="1" dirty="0" smtClean="0"/>
              <a:t> </a:t>
            </a:r>
            <a:r>
              <a:rPr lang="ru-RU" b="1" i="1" dirty="0"/>
              <a:t>помещении не разрешается зажигать бенгальские огни, применять хлопушки и восковые свечи. Помните, открытый огонь </a:t>
            </a:r>
            <a:r>
              <a:rPr lang="ru-RU" b="1" i="1" dirty="0" smtClean="0"/>
              <a:t>всегда опасен!</a:t>
            </a:r>
          </a:p>
          <a:p>
            <a:pPr marL="0" lvl="7" algn="just">
              <a:lnSpc>
                <a:spcPct val="150000"/>
              </a:lnSpc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https://cdn1.vectorstock.com/i/1000x1000/24/85/christmas-tree-lit-accident-the-fire-disaster-vector-6252485.jpg"/>
          <p:cNvPicPr/>
          <p:nvPr/>
        </p:nvPicPr>
        <p:blipFill>
          <a:blip r:embed="rId3" cstate="print"/>
          <a:srcRect b="9620"/>
          <a:stretch>
            <a:fillRect/>
          </a:stretch>
        </p:blipFill>
        <p:spPr bwMode="auto">
          <a:xfrm>
            <a:off x="6500826" y="1857364"/>
            <a:ext cx="26431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www.ru-fire.ru/files/Image/bezpeka/30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42" y="5000612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8860" y="357166"/>
            <a:ext cx="635798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Запрещено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i="1" dirty="0" smtClean="0"/>
              <a:t>устраивать </a:t>
            </a:r>
            <a:r>
              <a:rPr lang="ru-RU" b="1" i="1" dirty="0"/>
              <a:t>"салюты" ближе 30 метров от жилых домов и легковоспламеняющихся предметов, под низкими навесами и кронами </a:t>
            </a:r>
            <a:r>
              <a:rPr lang="ru-RU" b="1" i="1" dirty="0" smtClean="0"/>
              <a:t>деревьев;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i="1" dirty="0"/>
              <a:t>  </a:t>
            </a:r>
            <a:r>
              <a:rPr lang="ru-RU" b="1" i="1" dirty="0" smtClean="0"/>
              <a:t>носить </a:t>
            </a:r>
            <a:r>
              <a:rPr lang="ru-RU" b="1" i="1" dirty="0"/>
              <a:t>пиротехнику в </a:t>
            </a:r>
            <a:r>
              <a:rPr lang="ru-RU" b="1" i="1" dirty="0" smtClean="0"/>
              <a:t>карманах;</a:t>
            </a:r>
            <a:r>
              <a:rPr lang="ru-RU" b="1" i="1" dirty="0"/>
              <a:t> </a:t>
            </a:r>
            <a:br>
              <a:rPr lang="ru-RU" b="1" i="1" dirty="0"/>
            </a:br>
            <a:r>
              <a:rPr lang="ru-RU" b="1" i="1" dirty="0"/>
              <a:t>- держать фитиль во время зажигания около </a:t>
            </a:r>
            <a:r>
              <a:rPr lang="ru-RU" b="1" i="1" dirty="0" smtClean="0"/>
              <a:t>лица;</a:t>
            </a:r>
            <a:r>
              <a:rPr lang="ru-RU" b="1" i="1" dirty="0"/>
              <a:t> </a:t>
            </a:r>
            <a:br>
              <a:rPr lang="ru-RU" b="1" i="1" dirty="0"/>
            </a:br>
            <a:r>
              <a:rPr lang="ru-RU" b="1" i="1" dirty="0"/>
              <a:t>- использовать пиротехнику при </a:t>
            </a:r>
            <a:r>
              <a:rPr lang="ru-RU" b="1" i="1" dirty="0" smtClean="0"/>
              <a:t>сильном;</a:t>
            </a:r>
            <a:r>
              <a:rPr lang="ru-RU" b="1" i="1" dirty="0"/>
              <a:t> </a:t>
            </a:r>
            <a:br>
              <a:rPr lang="ru-RU" b="1" i="1" dirty="0"/>
            </a:br>
            <a:r>
              <a:rPr lang="ru-RU" b="1" i="1" dirty="0"/>
              <a:t>- направлять ракеты и фейерверки на </a:t>
            </a:r>
            <a:r>
              <a:rPr lang="ru-RU" b="1" i="1" dirty="0" smtClean="0"/>
              <a:t>людей;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 бросать петарды под </a:t>
            </a:r>
            <a:r>
              <a:rPr lang="ru-RU" b="1" i="1" dirty="0" smtClean="0"/>
              <a:t>ноги;</a:t>
            </a:r>
            <a:r>
              <a:rPr lang="ru-RU" b="1" i="1" dirty="0"/>
              <a:t> 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- низко нагибаться над зажженными </a:t>
            </a:r>
            <a:r>
              <a:rPr lang="ru-RU" b="1" i="1" dirty="0" smtClean="0"/>
              <a:t>фейерверками;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 находиться ближе 15 метров от зажженных пиротехнических изделий.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32861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Не оставляйте детей одних дома!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1357298"/>
            <a:ext cx="61436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b="1" dirty="0" smtClean="0"/>
              <a:t> </a:t>
            </a:r>
            <a:r>
              <a:rPr lang="ru-RU" b="1" i="1" dirty="0" smtClean="0"/>
              <a:t>Спички </a:t>
            </a:r>
            <a:r>
              <a:rPr lang="ru-RU" b="1" i="1" dirty="0"/>
              <a:t>и зажигалки, легковоспламеняющиеся и горючие жидкости, а также лекарства и бытовую химию храните в недоступных для детей местах. Не разрешайте своему ребенку самостоятельно пользоваться газовыми и электрическими </a:t>
            </a:r>
            <a:r>
              <a:rPr lang="ru-RU" b="1" i="1" dirty="0" smtClean="0"/>
              <a:t>приборами.</a:t>
            </a:r>
            <a:endParaRPr lang="ru-RU" b="1" i="1" dirty="0"/>
          </a:p>
        </p:txBody>
      </p:sp>
      <p:pic>
        <p:nvPicPr>
          <p:cNvPr id="5" name="Рисунок 4" descr="https://umm4.com/wp-content/uploads/2011/06/stixi-dlya-detej-pravila-pozharnoj-bezopasnosti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st3.depositphotos.com/5777490/13416/v/950/depositphotos_134165286-stock-illustration-merry-christmas-and-new-year.jpg"/>
          <p:cNvPicPr/>
          <p:nvPr/>
        </p:nvPicPr>
        <p:blipFill>
          <a:blip r:embed="rId3" cstate="print"/>
          <a:srcRect l="22529" t="21330" r="16277" b="19495"/>
          <a:stretch>
            <a:fillRect/>
          </a:stretch>
        </p:blipFill>
        <p:spPr bwMode="auto">
          <a:xfrm>
            <a:off x="5857884" y="400050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642918"/>
            <a:ext cx="635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Правила поведения в общественных местах во время проведения Новогодних Ёлок и в других местах массового скопления людей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/>
              <a:t>- </a:t>
            </a:r>
            <a:r>
              <a:rPr lang="ru-RU" b="1" i="1" dirty="0"/>
              <a:t>Если вы поехали на новогоднее </a:t>
            </a:r>
            <a:r>
              <a:rPr lang="ru-RU" b="1" i="1" dirty="0" smtClean="0"/>
              <a:t>представление, </a:t>
            </a:r>
            <a:r>
              <a:rPr lang="ru-RU" b="1" i="1" dirty="0"/>
              <a:t>ни в коем случае не </a:t>
            </a:r>
            <a:r>
              <a:rPr lang="ru-RU" b="1" i="1" dirty="0" smtClean="0"/>
              <a:t>отпускайте ребенка от себя, </a:t>
            </a:r>
            <a:r>
              <a:rPr lang="ru-RU" b="1" i="1" dirty="0"/>
              <a:t>т.к. при большом скоплении людей легко затеряться. </a:t>
            </a:r>
            <a:br>
              <a:rPr lang="ru-RU" b="1" i="1" dirty="0"/>
            </a:br>
            <a:r>
              <a:rPr lang="ru-RU" b="1" i="1" dirty="0"/>
              <a:t>-В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2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6000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             ПОМНИТЕ!!!</a:t>
            </a:r>
            <a:r>
              <a:rPr lang="ru-RU" sz="3600" b="1" i="1" dirty="0">
                <a:solidFill>
                  <a:srgbClr val="C00000"/>
                </a:solidFill>
              </a:rPr>
              <a:t> 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! </a:t>
            </a:r>
            <a:r>
              <a:rPr lang="ru-RU" sz="3600" b="1" i="1" dirty="0"/>
              <a:t>Безопасность детей - дело рук их родителей.</a:t>
            </a:r>
            <a:r>
              <a:rPr lang="ru-RU" sz="3600" b="1" i="1" dirty="0">
                <a:solidFill>
                  <a:srgbClr val="C00000"/>
                </a:solidFill>
              </a:rPr>
              <a:t> 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! </a:t>
            </a:r>
            <a:r>
              <a:rPr lang="ru-RU" sz="3600" b="1" i="1" dirty="0"/>
              <a:t>Каждый ребенок должен знать свой домашний адрес и номер домашнего телефона. 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! </a:t>
            </a:r>
            <a:r>
              <a:rPr lang="ru-RU" sz="3600" b="1" i="1" dirty="0"/>
              <a:t>Выучите с детьми наизусть номер «112» - телефон вызова экстренных служб.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t.depositphotos.com/3246347/4452/i/950/depositphotos_44529875-stock-photo-christmas-gift-boxes-with-bow.jpg"/>
          <p:cNvPicPr/>
          <p:nvPr/>
        </p:nvPicPr>
        <p:blipFill>
          <a:blip r:embed="rId2" cstate="print"/>
          <a:srcRect t="14754"/>
          <a:stretch>
            <a:fillRect/>
          </a:stretch>
        </p:blipFill>
        <p:spPr bwMode="auto">
          <a:xfrm>
            <a:off x="3857620" y="3929066"/>
            <a:ext cx="49292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img5.goodfon.ru/original/2880x1800/5/fd/novyi-god-tekstura-fon-snezhinki-igrushki.jpg"/>
          <p:cNvPicPr>
            <a:picLocks noChangeAspect="1" noChangeArrowheads="1"/>
          </p:cNvPicPr>
          <p:nvPr/>
        </p:nvPicPr>
        <p:blipFill>
          <a:blip r:embed="rId3" cstate="print"/>
          <a:srcRect l="3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123\Desktop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6672"/>
            <a:ext cx="7200800" cy="5404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568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46</dc:creator>
  <cp:lastModifiedBy>123</cp:lastModifiedBy>
  <cp:revision>35</cp:revision>
  <dcterms:created xsi:type="dcterms:W3CDTF">2020-12-08T11:45:14Z</dcterms:created>
  <dcterms:modified xsi:type="dcterms:W3CDTF">2020-12-16T09:24:24Z</dcterms:modified>
</cp:coreProperties>
</file>